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4" r:id="rId2"/>
    <p:sldId id="275" r:id="rId3"/>
    <p:sldId id="276" r:id="rId4"/>
    <p:sldId id="277" r:id="rId5"/>
    <p:sldId id="281" r:id="rId6"/>
    <p:sldId id="278" r:id="rId7"/>
    <p:sldId id="279" r:id="rId8"/>
    <p:sldId id="284" r:id="rId9"/>
    <p:sldId id="310" r:id="rId10"/>
    <p:sldId id="286" r:id="rId11"/>
    <p:sldId id="287" r:id="rId12"/>
    <p:sldId id="311" r:id="rId13"/>
    <p:sldId id="273" r:id="rId14"/>
    <p:sldId id="256" r:id="rId15"/>
    <p:sldId id="257" r:id="rId16"/>
    <p:sldId id="299" r:id="rId17"/>
    <p:sldId id="300" r:id="rId18"/>
    <p:sldId id="288" r:id="rId19"/>
    <p:sldId id="297" r:id="rId20"/>
    <p:sldId id="289" r:id="rId21"/>
    <p:sldId id="261" r:id="rId22"/>
    <p:sldId id="263" r:id="rId23"/>
    <p:sldId id="265" r:id="rId24"/>
    <p:sldId id="312" r:id="rId25"/>
    <p:sldId id="313" r:id="rId26"/>
    <p:sldId id="293" r:id="rId27"/>
    <p:sldId id="269" r:id="rId28"/>
    <p:sldId id="294" r:id="rId29"/>
    <p:sldId id="295" r:id="rId30"/>
    <p:sldId id="270" r:id="rId31"/>
    <p:sldId id="271" r:id="rId32"/>
    <p:sldId id="308" r:id="rId33"/>
    <p:sldId id="290" r:id="rId34"/>
    <p:sldId id="283" r:id="rId35"/>
  </p:sldIdLst>
  <p:sldSz cx="12192000" cy="6858000"/>
  <p:notesSz cx="6669088" cy="9928225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3159" autoAdjust="0"/>
  </p:normalViewPr>
  <p:slideViewPr>
    <p:cSldViewPr snapToGrid="0">
      <p:cViewPr varScale="1">
        <p:scale>
          <a:sx n="75" d="100"/>
          <a:sy n="75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CF4D0-6040-4F99-B051-D6C0D1582F58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778375"/>
            <a:ext cx="5335588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B08D5-4717-42BC-BA5A-5FBB0847202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700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F497D"/>
                </a:solidFill>
                <a:effectLst/>
                <a:latin typeface="Calibri" panose="020F0502020204030204" pitchFamily="34" charset="0"/>
              </a:rPr>
              <a:t>The famous quote location </a:t>
            </a:r>
            <a:r>
              <a:rPr lang="en-US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</a:rPr>
              <a:t>location</a:t>
            </a:r>
            <a:r>
              <a:rPr lang="en-US" sz="1800" dirty="0">
                <a:solidFill>
                  <a:srgbClr val="1F497D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</a:rPr>
              <a:t>location</a:t>
            </a:r>
            <a:r>
              <a:rPr lang="en-US" sz="1800" dirty="0">
                <a:solidFill>
                  <a:srgbClr val="1F497D"/>
                </a:solidFill>
                <a:effectLst/>
                <a:latin typeface="Calibri" panose="020F0502020204030204" pitchFamily="34" charset="0"/>
              </a:rPr>
              <a:t> to stress the importance of location and for this specific work, I have added to this the when distance….</a:t>
            </a:r>
            <a:endParaRPr lang="el-GR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Location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importan</a:t>
            </a:r>
            <a:r>
              <a:rPr lang="en-US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for the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success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of a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retailer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company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that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relies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on a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distributed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branch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network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promote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goods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services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endParaRPr lang="en-US" sz="1800" dirty="0">
              <a:solidFill>
                <a:srgbClr val="1F497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distance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the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nearest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service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point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important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factor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consider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measure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of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convenience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for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l-GR" sz="18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customers</a:t>
            </a: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endParaRPr lang="en-US" sz="1800" dirty="0">
              <a:solidFill>
                <a:srgbClr val="1F497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initial set-up costs required for the establishment of a new service point should be carefully weighed against the expected benefits, as future relocations or new establishments translate to additional, unnecessary costs. </a:t>
            </a:r>
            <a:endParaRPr lang="en-US" sz="1800" dirty="0">
              <a:solidFill>
                <a:srgbClr val="1F497D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B08D5-4717-42BC-BA5A-5FBB0847202A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7926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B08D5-4717-42BC-BA5A-5FBB0847202A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4643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customers to be serviced</a:t>
            </a:r>
          </a:p>
          <a:p>
            <a:r>
              <a:rPr lang="en-US" dirty="0"/>
              <a:t>Distance ranges</a:t>
            </a:r>
          </a:p>
          <a:p>
            <a:r>
              <a:rPr lang="en-US" dirty="0"/>
              <a:t>Greater distance ranges the model’s number of customers is significantly reduced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B08D5-4717-42BC-BA5A-5FBB0847202A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5628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EA3B-3C3E-8C69-96DC-24D07FFF1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731C4-5768-4F69-AAFD-6D7B3710F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EE67D-13CC-1E4F-BD16-628048D5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C08FF-62F9-22DF-9E2E-BDA6E5C3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9C6DE-7BA7-36C1-AA9E-C1EDE70E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76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121F-77BD-E377-759F-2752801F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09BE7-6327-3B14-7EEE-30644DAAF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83C89-9755-198C-1C54-B3E39D25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CD62A-2A1B-EBC9-8EE4-5DCE29BB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F3EC2-0925-07F0-6D48-0214D35D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2630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58F17-C0FE-B75B-2348-E01E1551E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4E14E-A1CB-3171-6C3A-28BE30A87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8233C-8702-A130-72CF-B89A2C6B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71713-C911-B6E4-AFDA-B0E4D12A2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7042C-C6BA-277D-1ED2-14CD31D0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369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E26C-44F0-E788-DF16-8C3EA40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1E7C9-F00C-8A01-9BC4-8B06F380F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FD3B7-35F7-4E5F-9546-3123C012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47B9C-274A-D003-537E-9EBB9E92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D3B46-DCC8-0AFB-7E6B-07C69FFE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6687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DAD9-3ED5-1420-6555-76CCFB06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48604-1F2F-0888-8654-6D1248E05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EB264-02EA-A7D7-7BB7-E168DBF9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5742-27AD-96CD-88E2-14DE6FC1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3C768-7CBB-0099-9F30-4CD310D3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5964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EF1A-184D-DD2E-7C02-16CA7F20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0C8C-1D52-BF2E-AC08-F0EAB00D5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96B1B-4FA9-4CBE-52A8-CC71F3A3F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EDB14-02BA-1B49-6914-85AA20FD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BD6C-40B6-57EF-2E12-421572FC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A8E22-1338-4FBC-2F04-5BB41719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0933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D092-DC6D-B5FE-921D-9A681482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7C7E9-B484-9CF2-A454-AED95D982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4E56F-8E71-04C9-30E1-60BAF046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0F73A-FCED-A6E7-5068-0A7B38489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13948C-A0C4-D211-36FE-1F3C8883B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A2273-BF2D-A798-3169-6F311009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B6AD2-E4E4-7B44-D947-82EDC663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69B3B-1720-C1C2-A4D9-5EB5BDBC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8049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2B22-E122-D317-E0C7-1F90DD3D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E99D1-0A26-AD6E-D679-650E541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43DA8-F9A9-B2DF-791D-ACF64ACA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A37F6-70C5-A61F-7026-F8652911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3408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59CFF-B2A6-F19A-14C9-3AF67C63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29804-A7F7-BCAD-0E1B-100C0253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0A3FF-5997-E882-285A-8EBDA2B8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058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D1AD-8C0E-D6D7-D9B4-B224D2AF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6DE8-B6CC-600C-754D-1B24406D6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11C63-032E-3C78-476D-2E90BCF33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798D1-80C4-4DB3-95A0-5F8449A4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C196-4CDD-5144-5C42-A4BBD443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674AD-9B83-27F2-5333-05B9710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140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0F8A-1269-31A3-8B08-86527299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987B1-4A3A-B578-B039-9B05D251A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21DC5-1822-E6D6-E519-68D873EC0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A8812-5F0E-6E69-D65B-E0B6C7D69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5D154-FA0F-171A-72CF-5C9B1A54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E2B26-C5E6-20FD-CE67-1F0EBB9B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2902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67305-B6F3-B0BB-53DD-90A53F5D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76929-1384-A6AF-2305-1D592389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B03E-742D-7735-5CA2-597B24CAB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7857E-9AAC-40D0-89D3-7562D22891E5}" type="datetimeFigureOut">
              <a:rPr lang="el-GR" smtClean="0"/>
              <a:t>10/6/2023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47BCC-B60C-3ACD-DB1C-E9DB132D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A7C9B-D580-3A6A-3046-149727D75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255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17" Type="http://schemas.microsoft.com/office/2007/relationships/hdphoto" Target="../media/hdphoto7.wdp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3.wdp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1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1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1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1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1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microsoft.com/office/2007/relationships/hdphoto" Target="../media/hdphoto1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3.png"/><Relationship Id="rId7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9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malekkou.c@live.unic.ac.cy" TargetMode="External"/><Relationship Id="rId2" Type="http://schemas.openxmlformats.org/officeDocument/2006/relationships/hyperlink" Target="https://github.com/consmalekkou/Service-Point-Placement-By-Customer-Geo-Location-Cluster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trihinas.d@unic.ac.c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28A5-75AB-86E8-F5C8-BCA5F358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4984"/>
            <a:ext cx="9144000" cy="1531088"/>
          </a:xfrm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Service Point Placement By </a:t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Customer Geolocation Clustering</a:t>
            </a:r>
            <a:br>
              <a:rPr lang="el-GR" sz="1800" dirty="0">
                <a:effectLst/>
                <a:latin typeface="Linux Biolinum"/>
                <a:ea typeface="MS Gothic" panose="020B0609070205080204" pitchFamily="49" charset="-128"/>
                <a:cs typeface="Times New Roman" panose="02020603050405020304" pitchFamily="18" charset="0"/>
              </a:rPr>
            </a:b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4543D-AD50-E050-BD55-54A7E58A3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8093" y="4949220"/>
            <a:ext cx="9144000" cy="664464"/>
          </a:xfrm>
        </p:spPr>
        <p:txBody>
          <a:bodyPr>
            <a:noAutofit/>
          </a:bodyPr>
          <a:lstStyle/>
          <a:p>
            <a:pPr algn="r"/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Constantia Malekkou</a:t>
            </a:r>
          </a:p>
          <a:p>
            <a:pPr algn="r"/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Dr. Demetris Trihinas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7D1970D-2879-3542-FC98-8B915601694E}"/>
              </a:ext>
            </a:extLst>
          </p:cNvPr>
          <p:cNvSpPr txBox="1">
            <a:spLocks/>
          </p:cNvSpPr>
          <p:nvPr/>
        </p:nvSpPr>
        <p:spPr>
          <a:xfrm>
            <a:off x="1524000" y="2951262"/>
            <a:ext cx="9144000" cy="54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Location, Location, Location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376B4D1-7574-37D9-4621-5BB334DFDA5B}"/>
              </a:ext>
            </a:extLst>
          </p:cNvPr>
          <p:cNvSpPr txBox="1">
            <a:spLocks/>
          </p:cNvSpPr>
          <p:nvPr/>
        </p:nvSpPr>
        <p:spPr>
          <a:xfrm>
            <a:off x="1524000" y="3799774"/>
            <a:ext cx="9144000" cy="54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When Distance, Distance, Distance Matters</a:t>
            </a:r>
          </a:p>
        </p:txBody>
      </p:sp>
    </p:spTree>
    <p:extLst>
      <p:ext uri="{BB962C8B-B14F-4D97-AF65-F5344CB8AC3E}">
        <p14:creationId xmlns:p14="http://schemas.microsoft.com/office/powerpoint/2010/main" val="242233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25" y="388088"/>
            <a:ext cx="4318591" cy="96394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Initial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E77EB-58D0-9F93-58C8-A9860B4A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0" y="1875558"/>
            <a:ext cx="6206317" cy="2096265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FD23B-B2F2-437C-4CE5-FC1B698B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633" y="1883836"/>
            <a:ext cx="4910365" cy="385814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D51412-AC76-7DD7-8968-3AAB97EB6866}"/>
              </a:ext>
            </a:extLst>
          </p:cNvPr>
          <p:cNvSpPr/>
          <p:nvPr/>
        </p:nvSpPr>
        <p:spPr>
          <a:xfrm>
            <a:off x="5786017" y="1817906"/>
            <a:ext cx="861237" cy="23178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7C828-053C-CA6B-F5E4-7AFB1FF0584E}"/>
              </a:ext>
            </a:extLst>
          </p:cNvPr>
          <p:cNvSpPr/>
          <p:nvPr/>
        </p:nvSpPr>
        <p:spPr>
          <a:xfrm>
            <a:off x="6975776" y="1817906"/>
            <a:ext cx="861237" cy="41008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9AF57-51A5-B4B3-4F28-180227B1D0B7}"/>
              </a:ext>
            </a:extLst>
          </p:cNvPr>
          <p:cNvSpPr txBox="1"/>
          <p:nvPr/>
        </p:nvSpPr>
        <p:spPr>
          <a:xfrm>
            <a:off x="6868633" y="1352033"/>
            <a:ext cx="3911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Address Dataset</a:t>
            </a:r>
            <a:endParaRPr lang="el-GR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BF348-698F-B0A3-9184-033A47A9D81E}"/>
              </a:ext>
            </a:extLst>
          </p:cNvPr>
          <p:cNvSpPr txBox="1"/>
          <p:nvPr/>
        </p:nvSpPr>
        <p:spPr>
          <a:xfrm>
            <a:off x="534725" y="1352033"/>
            <a:ext cx="3973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Organizations Dataset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7482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8" y="158438"/>
            <a:ext cx="4318591" cy="96394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Initial Population</a:t>
            </a: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3373F80B-229A-071F-9B32-BD05D36FB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953992"/>
              </p:ext>
            </p:extLst>
          </p:nvPr>
        </p:nvGraphicFramePr>
        <p:xfrm>
          <a:off x="574157" y="1122383"/>
          <a:ext cx="600081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0278">
                  <a:extLst>
                    <a:ext uri="{9D8B030D-6E8A-4147-A177-3AD203B41FA5}">
                      <a16:colId xmlns:a16="http://schemas.microsoft.com/office/drawing/2014/main" val="3033100703"/>
                    </a:ext>
                  </a:extLst>
                </a:gridCol>
                <a:gridCol w="2010535">
                  <a:extLst>
                    <a:ext uri="{9D8B030D-6E8A-4147-A177-3AD203B41FA5}">
                      <a16:colId xmlns:a16="http://schemas.microsoft.com/office/drawing/2014/main" val="283417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Population with Geocoded Addresses within Cyprus Geocoordinates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217.788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66859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38024C41-20C0-0EAD-50EA-5D9C9DC297F6}"/>
              </a:ext>
            </a:extLst>
          </p:cNvPr>
          <p:cNvGrpSpPr/>
          <p:nvPr/>
        </p:nvGrpSpPr>
        <p:grpSpPr>
          <a:xfrm>
            <a:off x="574158" y="1817655"/>
            <a:ext cx="10201294" cy="4285959"/>
            <a:chOff x="500615" y="1817655"/>
            <a:chExt cx="11073807" cy="49295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340BDB5-F2F2-5B9E-00F5-7AE349398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7838" y="1860187"/>
              <a:ext cx="3286584" cy="488700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A48756-D9FD-E77E-3606-EEDD511E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615" y="1817655"/>
              <a:ext cx="7783011" cy="4896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79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8" y="158438"/>
            <a:ext cx="10244131" cy="96394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Sample Population Map Visualization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E5229-8F80-492F-ACD1-F3A30CB2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318" y="2260274"/>
            <a:ext cx="7607359" cy="4331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27A87F-0411-FA92-3875-B1B81FC9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8" y="1242126"/>
            <a:ext cx="5247908" cy="2541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48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56E8-8F45-1793-9249-DFE7828FAE98}"/>
              </a:ext>
            </a:extLst>
          </p:cNvPr>
          <p:cNvSpPr txBox="1">
            <a:spLocks/>
          </p:cNvSpPr>
          <p:nvPr/>
        </p:nvSpPr>
        <p:spPr>
          <a:xfrm>
            <a:off x="838200" y="513607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38406-BE09-A34E-B8FF-AE9CD650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0" y="1502670"/>
            <a:ext cx="8976491" cy="48013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550801-CCC4-0B9A-4C19-5E000DF31498}"/>
              </a:ext>
            </a:extLst>
          </p:cNvPr>
          <p:cNvGrpSpPr/>
          <p:nvPr/>
        </p:nvGrpSpPr>
        <p:grpSpPr>
          <a:xfrm>
            <a:off x="756236" y="4421786"/>
            <a:ext cx="3606528" cy="1748044"/>
            <a:chOff x="756236" y="4421786"/>
            <a:chExt cx="3606528" cy="174804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2FB54E-A51A-2B17-D23F-80F472BB0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236" y="4421786"/>
              <a:ext cx="3439290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51B3B5-4C54-6E31-98E5-9208462B36BA}"/>
                </a:ext>
              </a:extLst>
            </p:cNvPr>
            <p:cNvCxnSpPr>
              <a:cxnSpLocks/>
            </p:cNvCxnSpPr>
            <p:nvPr/>
          </p:nvCxnSpPr>
          <p:spPr>
            <a:xfrm>
              <a:off x="4195526" y="4421786"/>
              <a:ext cx="0" cy="1482792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4E9FDB-372B-14F6-0B59-37EB2D21367E}"/>
                </a:ext>
              </a:extLst>
            </p:cNvPr>
            <p:cNvSpPr txBox="1"/>
            <p:nvPr/>
          </p:nvSpPr>
          <p:spPr>
            <a:xfrm>
              <a:off x="4028288" y="5904578"/>
              <a:ext cx="334476" cy="265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37</a:t>
              </a:r>
              <a:endParaRPr lang="el-GR" sz="1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E48F3E0-7F0E-A4CF-9267-F3EF54DE5DDC}"/>
              </a:ext>
            </a:extLst>
          </p:cNvPr>
          <p:cNvSpPr txBox="1"/>
          <p:nvPr/>
        </p:nvSpPr>
        <p:spPr>
          <a:xfrm>
            <a:off x="9027042" y="1512889"/>
            <a:ext cx="28698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clusters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number of distinct clusters of geolocations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 rate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 of squared distances to the cluster centroids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“Elbow” point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point when the marginal gains in error rate reduction start diminishing, indicating that the cost-effectiveness of adding more clusters is also reduced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526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25B96-6E04-DE5B-3A0F-E3626A10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0" y="848565"/>
            <a:ext cx="10409459" cy="5917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17826-4F0E-F501-4594-7DCC2F6B0907}"/>
              </a:ext>
            </a:extLst>
          </p:cNvPr>
          <p:cNvSpPr txBox="1">
            <a:spLocks/>
          </p:cNvSpPr>
          <p:nvPr/>
        </p:nvSpPr>
        <p:spPr>
          <a:xfrm>
            <a:off x="838200" y="185783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 Results Overview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2.png" descr="Text  Description automatically generated">
            <a:extLst>
              <a:ext uri="{FF2B5EF4-FFF2-40B4-BE49-F238E27FC236}">
                <a16:creationId xmlns:a16="http://schemas.microsoft.com/office/drawing/2014/main" id="{E98576A4-CB6D-B31F-4C7C-270503A77E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8980" y="5289985"/>
            <a:ext cx="4342929" cy="1382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82CE54-1F8F-05C7-743F-082C1ECFD197}"/>
              </a:ext>
            </a:extLst>
          </p:cNvPr>
          <p:cNvSpPr txBox="1"/>
          <p:nvPr/>
        </p:nvSpPr>
        <p:spPr>
          <a:xfrm>
            <a:off x="1003302" y="1159578"/>
            <a:ext cx="2768598" cy="78931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latin typeface="Segoe UI" panose="020B0502040204020203" pitchFamily="34" charset="0"/>
                <a:cs typeface="Segoe UI" panose="020B0502040204020203" pitchFamily="34" charset="0"/>
              </a:rPr>
              <a:t>Legend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        Cluster Centroids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Population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00E73D-72F7-78A7-12EB-4B03CC5E1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727" y1="17188" x2="22727" y2="17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460" y="1471878"/>
            <a:ext cx="171622" cy="166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04C5DE-A96B-AA20-1B06-3C3B93E75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11" b="89474" l="1613" r="90323">
                        <a14:foregroundMark x1="50000" y1="15789" x2="50000" y2="15789"/>
                        <a14:foregroundMark x1="59677" y1="14474" x2="59677" y2="14474"/>
                        <a14:foregroundMark x1="64516" y1="14474" x2="64516" y2="14474"/>
                        <a14:foregroundMark x1="77419" y1="19737" x2="77419" y2="19737"/>
                        <a14:foregroundMark x1="80645" y1="22368" x2="80645" y2="22368"/>
                        <a14:foregroundMark x1="87097" y1="27632" x2="87097" y2="27632"/>
                        <a14:foregroundMark x1="91935" y1="38158" x2="91935" y2="38158"/>
                        <a14:foregroundMark x1="90323" y1="68421" x2="90323" y2="68421"/>
                        <a14:foregroundMark x1="93548" y1="64474" x2="93548" y2="64474"/>
                        <a14:foregroundMark x1="79032" y1="78947" x2="79032" y2="78947"/>
                        <a14:foregroundMark x1="82258" y1="78947" x2="82258" y2="78947"/>
                        <a14:foregroundMark x1="83871" y1="76316" x2="83871" y2="76316"/>
                        <a14:foregroundMark x1="8065" y1="43421" x2="8065" y2="43421"/>
                        <a14:foregroundMark x1="3226" y1="53947" x2="3226" y2="53947"/>
                        <a14:foregroundMark x1="1613" y1="50000" x2="1613" y2="50000"/>
                        <a14:backgroundMark x1="1613" y1="31579" x2="1613" y2="31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1923" y="1685848"/>
            <a:ext cx="183498" cy="22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E466BD-8C10-0426-C81F-8C3686305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18" b="88636" l="10000" r="90000">
                        <a14:foregroundMark x1="46000" y1="6818" x2="46000" y2="6818"/>
                        <a14:foregroundMark x1="56000" y1="86364" x2="56000" y2="863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9300" y="1696536"/>
            <a:ext cx="246902" cy="217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718706-FA40-B63C-FFB6-50ADFAD18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3636" y1="50000" x2="43636" y2="50000"/>
                        <a14:foregroundMark x1="52727" y1="34783" x2="52727" y2="34783"/>
                        <a14:foregroundMark x1="52727" y1="26087" x2="52727" y2="26087"/>
                        <a14:foregroundMark x1="49091" y1="21739" x2="47273" y2="19565"/>
                        <a14:foregroundMark x1="40000" y1="15217" x2="38182" y2="13043"/>
                        <a14:foregroundMark x1="34545" y1="13043" x2="34545" y2="13043"/>
                        <a14:foregroundMark x1="27273" y1="13043" x2="27273" y2="13043"/>
                        <a14:foregroundMark x1="14545" y1="34783" x2="14545" y2="34783"/>
                        <a14:foregroundMark x1="16364" y1="56522" x2="18182" y2="56522"/>
                        <a14:foregroundMark x1="25455" y1="67391" x2="25455" y2="67391"/>
                        <a14:foregroundMark x1="81818" y1="26087" x2="81818" y2="26087"/>
                        <a14:foregroundMark x1="89091" y1="41304" x2="89091" y2="41304"/>
                        <a14:foregroundMark x1="87273" y1="43478" x2="85455" y2="36957"/>
                        <a14:foregroundMark x1="81818" y1="21739" x2="81818" y2="21739"/>
                        <a14:foregroundMark x1="81818" y1="17391" x2="81818" y2="17391"/>
                        <a14:foregroundMark x1="83636" y1="21739" x2="83636" y2="21739"/>
                        <a14:foregroundMark x1="18182" y1="80435" x2="18182" y2="80435"/>
                        <a14:foregroundMark x1="10909" y1="50000" x2="10909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5844" y="1704281"/>
            <a:ext cx="246902" cy="206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2542BC-1C59-512F-2151-FB71A6B200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7931" y1="44737" x2="37931" y2="44737"/>
                        <a14:foregroundMark x1="48276" y1="39474" x2="48276" y2="39474"/>
                        <a14:foregroundMark x1="41379" y1="28947" x2="41379" y2="28947"/>
                        <a14:foregroundMark x1="55172" y1="31579" x2="55172" y2="31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2746" y="1647856"/>
            <a:ext cx="221369" cy="2900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C81EF3-3A75-97E6-AC48-16CD5C4881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4167" y1="35821" x2="54167" y2="35821"/>
                        <a14:foregroundMark x1="62500" y1="26866" x2="31944" y2="28358"/>
                        <a14:backgroundMark x1="94444" y1="80597" x2="94444" y2="80597"/>
                        <a14:backgroundMark x1="97222" y1="80597" x2="97222" y2="80597"/>
                        <a14:backgroundMark x1="91667" y1="89552" x2="97222" y2="85075"/>
                        <a14:backgroundMark x1="97222" y1="71642" x2="76389" y2="97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745" y="1691907"/>
            <a:ext cx="235208" cy="2188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9D5C05-26AB-9490-13DD-3198EDEED2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0674" y="1675000"/>
            <a:ext cx="285462" cy="2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0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890D6-E5CF-9F48-E106-67723C7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6" y="1328049"/>
            <a:ext cx="7935260" cy="5236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62AAE0-B6DF-4DD1-F666-171B4A263BAB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 Results Detail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4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AAE0-B6DF-4DD1-F666-171B4A263BAB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 Results Detail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4DC85-CF67-7293-BD7B-52E910B1D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7820"/>
          <a:stretch/>
        </p:blipFill>
        <p:spPr>
          <a:xfrm>
            <a:off x="512054" y="1163523"/>
            <a:ext cx="8414231" cy="550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7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AAE0-B6DF-4DD1-F666-171B4A263BAB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 Results Detail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23DDF-3D17-A111-FEB2-2CB1F3DCE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3" r="13007"/>
          <a:stretch/>
        </p:blipFill>
        <p:spPr>
          <a:xfrm>
            <a:off x="457625" y="1006021"/>
            <a:ext cx="7946145" cy="56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ED35-1B37-FD5E-F774-BD37EDDBDB01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5610A-D5EA-4DC9-CD54-FCCCE32F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Model Evaluation</a:t>
            </a:r>
            <a:endParaRPr lang="el-GR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9C6EC-A203-76DB-EB10-3123D69B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260" y="1864371"/>
            <a:ext cx="10515600" cy="404657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Applicable to chains of gas stations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, pharmacies, convenience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tores, kiosks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Collected the existing service point locations for two retailer market competitors - </a:t>
            </a:r>
            <a:r>
              <a:rPr lang="en-US" dirty="0">
                <a:solidFill>
                  <a:srgbClr val="0000FF"/>
                </a:solidFill>
              </a:rPr>
              <a:t>Comp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 </a:t>
            </a:r>
            <a:r>
              <a:rPr lang="en-US" dirty="0">
                <a:solidFill>
                  <a:srgbClr val="008000"/>
                </a:solidFill>
              </a:rPr>
              <a:t>Comp B</a:t>
            </a:r>
          </a:p>
          <a:p>
            <a:endParaRPr lang="en-US" dirty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Calculated the distance to all service points of </a:t>
            </a:r>
            <a:r>
              <a:rPr lang="en-US" dirty="0">
                <a:solidFill>
                  <a:srgbClr val="0000FF"/>
                </a:solidFill>
              </a:rPr>
              <a:t>Comp 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rgbClr val="008000"/>
                </a:solidFill>
              </a:rPr>
              <a:t>Comp 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 every demand point in the initial population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Collected the nearest service point for each demand point for </a:t>
            </a:r>
            <a:r>
              <a:rPr lang="en-US" dirty="0">
                <a:solidFill>
                  <a:srgbClr val="0000FF"/>
                </a:solidFill>
              </a:rPr>
              <a:t>Comp 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rgbClr val="008000"/>
                </a:solidFill>
              </a:rPr>
              <a:t>Comp B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Nearest service point for each demand point for the </a:t>
            </a:r>
            <a:r>
              <a:rPr lang="en-US" dirty="0">
                <a:solidFill>
                  <a:srgbClr val="FF0000"/>
                </a:solidFill>
              </a:rPr>
              <a:t>Model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its cluster centroid</a:t>
            </a:r>
          </a:p>
        </p:txBody>
      </p:sp>
    </p:spTree>
    <p:extLst>
      <p:ext uri="{BB962C8B-B14F-4D97-AF65-F5344CB8AC3E}">
        <p14:creationId xmlns:p14="http://schemas.microsoft.com/office/powerpoint/2010/main" val="3781822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34DEAF-D283-CD28-D7CF-274CF63F8688}"/>
              </a:ext>
            </a:extLst>
          </p:cNvPr>
          <p:cNvSpPr txBox="1">
            <a:spLocks/>
          </p:cNvSpPr>
          <p:nvPr/>
        </p:nvSpPr>
        <p:spPr>
          <a:xfrm>
            <a:off x="598005" y="229805"/>
            <a:ext cx="10515600" cy="82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Number of Service Points</a:t>
            </a:r>
            <a:endParaRPr lang="el-GR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5ED5C-C216-FE7B-4AAE-69AB6881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05" y="1514515"/>
            <a:ext cx="3975487" cy="3828970"/>
          </a:xfrm>
          <a:prstGeom prst="rect">
            <a:avLst/>
          </a:prstGeom>
        </p:spPr>
      </p:pic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53A52F31-69C7-2476-BAC2-32B747330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63520"/>
              </p:ext>
            </p:extLst>
          </p:nvPr>
        </p:nvGraphicFramePr>
        <p:xfrm>
          <a:off x="6150430" y="5270635"/>
          <a:ext cx="3955762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0261">
                  <a:extLst>
                    <a:ext uri="{9D8B030D-6E8A-4147-A177-3AD203B41FA5}">
                      <a16:colId xmlns:a16="http://schemas.microsoft.com/office/drawing/2014/main" val="3033100703"/>
                    </a:ext>
                  </a:extLst>
                </a:gridCol>
                <a:gridCol w="1112116">
                  <a:extLst>
                    <a:ext uri="{9D8B030D-6E8A-4147-A177-3AD203B41FA5}">
                      <a16:colId xmlns:a16="http://schemas.microsoft.com/office/drawing/2014/main" val="2834174816"/>
                    </a:ext>
                  </a:extLst>
                </a:gridCol>
                <a:gridCol w="1112116">
                  <a:extLst>
                    <a:ext uri="{9D8B030D-6E8A-4147-A177-3AD203B41FA5}">
                      <a16:colId xmlns:a16="http://schemas.microsoft.com/office/drawing/2014/main" val="2980462227"/>
                    </a:ext>
                  </a:extLst>
                </a:gridCol>
                <a:gridCol w="981269">
                  <a:extLst>
                    <a:ext uri="{9D8B030D-6E8A-4147-A177-3AD203B41FA5}">
                      <a16:colId xmlns:a16="http://schemas.microsoft.com/office/drawing/2014/main" val="32497246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Number of Service Points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Number of Customers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Percentage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4546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 A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121.909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56%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498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 B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95.879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44%</a:t>
                      </a:r>
                      <a:endParaRPr lang="el-GR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4738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74FA56-74B4-1F83-BF7B-BD583C4F9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608" y="1453105"/>
            <a:ext cx="3829584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2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Placement By </a:t>
            </a:r>
            <a:b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Customer Geolocation Clustering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4BF5-AB72-EA3D-171E-3950FD37E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540"/>
            <a:ext cx="10632563" cy="40282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 optimal placement for service points given that customers’ geolocation is known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Applicable to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Retailer companies that depend on a distributed physical branch network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customer experience, minimize service times and distance to service points while potentially increase their revenue</a:t>
            </a:r>
          </a:p>
        </p:txBody>
      </p:sp>
    </p:spTree>
    <p:extLst>
      <p:ext uri="{BB962C8B-B14F-4D97-AF65-F5344CB8AC3E}">
        <p14:creationId xmlns:p14="http://schemas.microsoft.com/office/powerpoint/2010/main" val="1795451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BBCC-95D0-A79D-75F1-A8A754CE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Comparison Metrics</a:t>
            </a:r>
            <a:endParaRPr lang="el-GR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708B7-87C1-50AC-4160-9DA1002B0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174" y="2738323"/>
            <a:ext cx="8564170" cy="3315163"/>
          </a:xfrm>
          <a:ln w="9525">
            <a:solidFill>
              <a:schemeClr val="tx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619A0-570C-069E-AF68-E98F4D393F72}"/>
              </a:ext>
            </a:extLst>
          </p:cNvPr>
          <p:cNvSpPr txBox="1"/>
          <p:nvPr/>
        </p:nvSpPr>
        <p:spPr>
          <a:xfrm>
            <a:off x="838200" y="1304523"/>
            <a:ext cx="688643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Calculated the same metrics for </a:t>
            </a:r>
            <a:r>
              <a:rPr lang="en-US" sz="2000" dirty="0">
                <a:solidFill>
                  <a:srgbClr val="0000FF"/>
                </a:solidFill>
              </a:rPr>
              <a:t>Comp 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>
                <a:solidFill>
                  <a:srgbClr val="008000"/>
                </a:solidFill>
              </a:rPr>
              <a:t>Comp B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and the </a:t>
            </a:r>
            <a:r>
              <a:rPr lang="en-US" sz="2000" dirty="0">
                <a:solidFill>
                  <a:srgbClr val="FF0000"/>
                </a:solidFill>
              </a:rPr>
              <a:t>Model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Number of customers per service 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Min, Max, Mean, Median distance to service 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and 95</a:t>
            </a: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Percentile distance to service point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0636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505AF-8D3E-4684-E136-F496CF5F4FC5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Distance to Nearest Service Point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7FADBA-DC0B-71EE-FDBC-EA423823301E}"/>
              </a:ext>
            </a:extLst>
          </p:cNvPr>
          <p:cNvGrpSpPr/>
          <p:nvPr/>
        </p:nvGrpSpPr>
        <p:grpSpPr>
          <a:xfrm>
            <a:off x="1400397" y="1518712"/>
            <a:ext cx="8609606" cy="4563112"/>
            <a:chOff x="1400397" y="1518712"/>
            <a:chExt cx="8609606" cy="45631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2D0947-B021-18C2-1C88-5C645976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728" y="1518712"/>
              <a:ext cx="8240275" cy="4563112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450B30-2FD1-F45D-20DD-4CB788D39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3349" y="1903227"/>
              <a:ext cx="126527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E310BD6-739B-EF67-57AE-04FE51C89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3349" y="1860695"/>
              <a:ext cx="3815740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564F55-0278-3E65-427A-6313B2B38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3349" y="3514064"/>
              <a:ext cx="63795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30540-B9B5-B4F5-1486-1590ECC22F13}"/>
                </a:ext>
              </a:extLst>
            </p:cNvPr>
            <p:cNvSpPr/>
            <p:nvPr/>
          </p:nvSpPr>
          <p:spPr>
            <a:xfrm>
              <a:off x="2073349" y="5539565"/>
              <a:ext cx="7634177" cy="138218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9191D5-1217-FDEF-3CE8-6A868E2BD08B}"/>
                </a:ext>
              </a:extLst>
            </p:cNvPr>
            <p:cNvSpPr txBox="1"/>
            <p:nvPr/>
          </p:nvSpPr>
          <p:spPr>
            <a:xfrm rot="16200000">
              <a:off x="1091466" y="3244334"/>
              <a:ext cx="987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Distance</a:t>
              </a:r>
              <a:endParaRPr lang="el-G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38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2F07C-FF40-7DE1-C5F8-FD9FE51F4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66"/>
          <a:stretch/>
        </p:blipFill>
        <p:spPr>
          <a:xfrm>
            <a:off x="975576" y="1729408"/>
            <a:ext cx="4338432" cy="4286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9C6D4F-7059-FFD6-5176-D055D2C73D66}"/>
              </a:ext>
            </a:extLst>
          </p:cNvPr>
          <p:cNvSpPr txBox="1">
            <a:spLocks/>
          </p:cNvSpPr>
          <p:nvPr/>
        </p:nvSpPr>
        <p:spPr>
          <a:xfrm>
            <a:off x="610026" y="412408"/>
            <a:ext cx="11071434" cy="9820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Distance to Nearest Service Point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(5</a:t>
            </a:r>
            <a:r>
              <a:rPr lang="en-US" sz="3200" b="1" baseline="300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th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and 95</a:t>
            </a:r>
            <a:r>
              <a:rPr lang="en-US" sz="3200" b="1" baseline="300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th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Percentile)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EA1395-9E39-3AC8-0D09-5946BCB82D51}"/>
              </a:ext>
            </a:extLst>
          </p:cNvPr>
          <p:cNvGrpSpPr/>
          <p:nvPr/>
        </p:nvGrpSpPr>
        <p:grpSpPr>
          <a:xfrm>
            <a:off x="6678591" y="1729409"/>
            <a:ext cx="4246608" cy="4286167"/>
            <a:chOff x="6678591" y="1729409"/>
            <a:chExt cx="4246608" cy="4286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17E72D-F468-5C4B-B788-EC6939EEF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517" r="7641"/>
            <a:stretch/>
          </p:blipFill>
          <p:spPr>
            <a:xfrm>
              <a:off x="6678591" y="1729409"/>
              <a:ext cx="4246608" cy="4286167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7A45E6-4DEC-B481-78B8-D3870363E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4057009"/>
              <a:ext cx="334484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33207B-A5A5-FA8F-B7C3-388F83F52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2366297"/>
              <a:ext cx="212088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20BAADA-1976-E842-A972-F73423327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2133599"/>
              <a:ext cx="901680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207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9030-3BD6-2F53-963D-1C70AC684992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Distance Group to Nearest Service Point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05B0B-DA37-CD36-C544-EB22D4E40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22" y="1645380"/>
            <a:ext cx="8678486" cy="45726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BEFB31-B743-0B62-F94B-5D9AD792E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71561"/>
              </p:ext>
            </p:extLst>
          </p:nvPr>
        </p:nvGraphicFramePr>
        <p:xfrm>
          <a:off x="5181503" y="2866251"/>
          <a:ext cx="6635975" cy="240358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351145">
                  <a:extLst>
                    <a:ext uri="{9D8B030D-6E8A-4147-A177-3AD203B41FA5}">
                      <a16:colId xmlns:a16="http://schemas.microsoft.com/office/drawing/2014/main" val="691917985"/>
                    </a:ext>
                  </a:extLst>
                </a:gridCol>
                <a:gridCol w="965670">
                  <a:extLst>
                    <a:ext uri="{9D8B030D-6E8A-4147-A177-3AD203B41FA5}">
                      <a16:colId xmlns:a16="http://schemas.microsoft.com/office/drawing/2014/main" val="1727435901"/>
                    </a:ext>
                  </a:extLst>
                </a:gridCol>
                <a:gridCol w="647061">
                  <a:extLst>
                    <a:ext uri="{9D8B030D-6E8A-4147-A177-3AD203B41FA5}">
                      <a16:colId xmlns:a16="http://schemas.microsoft.com/office/drawing/2014/main" val="2884145739"/>
                    </a:ext>
                  </a:extLst>
                </a:gridCol>
                <a:gridCol w="1284279">
                  <a:extLst>
                    <a:ext uri="{9D8B030D-6E8A-4147-A177-3AD203B41FA5}">
                      <a16:colId xmlns:a16="http://schemas.microsoft.com/office/drawing/2014/main" val="1652250697"/>
                    </a:ext>
                  </a:extLst>
                </a:gridCol>
                <a:gridCol w="652805">
                  <a:extLst>
                    <a:ext uri="{9D8B030D-6E8A-4147-A177-3AD203B41FA5}">
                      <a16:colId xmlns:a16="http://schemas.microsoft.com/office/drawing/2014/main" val="2931761859"/>
                    </a:ext>
                  </a:extLst>
                </a:gridCol>
                <a:gridCol w="1016930">
                  <a:extLst>
                    <a:ext uri="{9D8B030D-6E8A-4147-A177-3AD203B41FA5}">
                      <a16:colId xmlns:a16="http://schemas.microsoft.com/office/drawing/2014/main" val="2923205054"/>
                    </a:ext>
                  </a:extLst>
                </a:gridCol>
                <a:gridCol w="718085">
                  <a:extLst>
                    <a:ext uri="{9D8B030D-6E8A-4147-A177-3AD203B41FA5}">
                      <a16:colId xmlns:a16="http://schemas.microsoft.com/office/drawing/2014/main" val="3157405935"/>
                    </a:ext>
                  </a:extLst>
                </a:gridCol>
              </a:tblGrid>
              <a:tr h="28848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Distance Group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130717"/>
                  </a:ext>
                </a:extLst>
              </a:tr>
              <a:tr h="384769">
                <a:tc v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 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 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 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35819"/>
                  </a:ext>
                </a:extLst>
              </a:tr>
              <a:tr h="2884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&lt;1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1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59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719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132.461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60,82%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132.432 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60,81%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776725"/>
                  </a:ext>
                </a:extLst>
              </a:tr>
              <a:tr h="2884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1-5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41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945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68.108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31,27%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80.455 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36,94%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009495"/>
                  </a:ext>
                </a:extLst>
              </a:tr>
              <a:tr h="2884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5-10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11.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490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5,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10.992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5,05%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4.267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1,96%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5167"/>
                  </a:ext>
                </a:extLst>
              </a:tr>
              <a:tr h="2884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10-20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  3.5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89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1,6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  4.824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2,21%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631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0,29%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741414"/>
                  </a:ext>
                </a:extLst>
              </a:tr>
              <a:tr h="2878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&gt;20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1.045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</a:t>
                      </a:r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48</a:t>
                      </a:r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1.403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0,64%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    3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118550"/>
                  </a:ext>
                </a:extLst>
              </a:tr>
              <a:tr h="28848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217.788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217.788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217.788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8590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18DDCD-7606-46A1-4E1D-DA82FB60F1FA}"/>
              </a:ext>
            </a:extLst>
          </p:cNvPr>
          <p:cNvSpPr txBox="1"/>
          <p:nvPr/>
        </p:nvSpPr>
        <p:spPr>
          <a:xfrm>
            <a:off x="610026" y="1090124"/>
            <a:ext cx="5547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and percentage of customers per distance group</a:t>
            </a:r>
            <a:endParaRPr lang="el-GR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8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E3E04F-D7F8-E8C9-10B5-BFA9E1057EDA}"/>
              </a:ext>
            </a:extLst>
          </p:cNvPr>
          <p:cNvSpPr txBox="1">
            <a:spLocks/>
          </p:cNvSpPr>
          <p:nvPr/>
        </p:nvSpPr>
        <p:spPr>
          <a:xfrm>
            <a:off x="646120" y="365137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Points By Number of Customers Group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742EE-6A7A-F783-722F-D29A111CA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54" y="1217967"/>
            <a:ext cx="7774317" cy="503753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68F554-F6A4-AF75-E39C-F1FF8B86E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74105"/>
              </p:ext>
            </p:extLst>
          </p:nvPr>
        </p:nvGraphicFramePr>
        <p:xfrm>
          <a:off x="8000999" y="2321545"/>
          <a:ext cx="3479801" cy="2640330"/>
        </p:xfrm>
        <a:graphic>
          <a:graphicData uri="http://schemas.openxmlformats.org/drawingml/2006/table">
            <a:tbl>
              <a:tblPr/>
              <a:tblGrid>
                <a:gridCol w="1205400">
                  <a:extLst>
                    <a:ext uri="{9D8B030D-6E8A-4147-A177-3AD203B41FA5}">
                      <a16:colId xmlns:a16="http://schemas.microsoft.com/office/drawing/2014/main" val="2394770529"/>
                    </a:ext>
                  </a:extLst>
                </a:gridCol>
                <a:gridCol w="712301">
                  <a:extLst>
                    <a:ext uri="{9D8B030D-6E8A-4147-A177-3AD203B41FA5}">
                      <a16:colId xmlns:a16="http://schemas.microsoft.com/office/drawing/2014/main" val="246415464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827394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7543930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Customers Serviced Group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 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 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426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Customers Serviced Group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Service Points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Service Points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Service Points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998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 500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-  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4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072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500 - 2.000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8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12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4134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2.000 - 10.000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30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16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6721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10.000 - 20.000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5644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20.000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2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126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57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42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37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063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03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2DB919D-9C36-3E82-D2ED-2ABF766034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5961" y="1402940"/>
          <a:ext cx="10180637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71489" imgH="2263140" progId="Excel.Sheet.12">
                  <p:embed/>
                </p:oleObj>
              </mc:Choice>
              <mc:Fallback>
                <p:oleObj name="Worksheet" r:id="rId2" imgW="8671489" imgH="2263140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2DB919D-9C36-3E82-D2ED-2ABF76603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5961" y="1402940"/>
                        <a:ext cx="10180637" cy="265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57E144-4FB4-0E4B-77F5-37E3A053DFBA}"/>
              </a:ext>
            </a:extLst>
          </p:cNvPr>
          <p:cNvSpPr/>
          <p:nvPr/>
        </p:nvSpPr>
        <p:spPr>
          <a:xfrm>
            <a:off x="638857" y="3345115"/>
            <a:ext cx="10334847" cy="454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F387F3-D795-E41B-1D17-EC6E466420D6}"/>
              </a:ext>
            </a:extLst>
          </p:cNvPr>
          <p:cNvSpPr txBox="1">
            <a:spLocks/>
          </p:cNvSpPr>
          <p:nvPr/>
        </p:nvSpPr>
        <p:spPr>
          <a:xfrm>
            <a:off x="610026" y="948491"/>
            <a:ext cx="10515600" cy="4547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l-GR" sz="20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DCA97B-6764-74D5-4F28-3FF5DB1DE74C}"/>
              </a:ext>
            </a:extLst>
          </p:cNvPr>
          <p:cNvSpPr txBox="1">
            <a:spLocks/>
          </p:cNvSpPr>
          <p:nvPr/>
        </p:nvSpPr>
        <p:spPr>
          <a:xfrm>
            <a:off x="548479" y="380526"/>
            <a:ext cx="10515600" cy="5679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Points By Number of Customers Group</a:t>
            </a:r>
            <a:endParaRPr lang="el-GR" sz="3200" b="1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6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4405-936F-FAA3-C736-FF82BFCC9B00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Spatial Distribution with Size</a:t>
            </a:r>
            <a:endParaRPr lang="el-GR" sz="3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E9A44-DC65-FB5C-8094-CB86EA1B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6" y="1229055"/>
            <a:ext cx="8440328" cy="50203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C16DFA-7A4C-957B-B359-999C56974558}"/>
              </a:ext>
            </a:extLst>
          </p:cNvPr>
          <p:cNvGrpSpPr/>
          <p:nvPr/>
        </p:nvGrpSpPr>
        <p:grpSpPr>
          <a:xfrm>
            <a:off x="9228533" y="1229055"/>
            <a:ext cx="2456032" cy="1881026"/>
            <a:chOff x="9261987" y="1341676"/>
            <a:chExt cx="2456032" cy="18810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3CE361-F905-BF52-D2CB-34FB6DD2E267}"/>
                </a:ext>
              </a:extLst>
            </p:cNvPr>
            <p:cNvSpPr/>
            <p:nvPr/>
          </p:nvSpPr>
          <p:spPr>
            <a:xfrm>
              <a:off x="9261987" y="1341676"/>
              <a:ext cx="2134559" cy="18810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B55A74-F1FB-F1FD-91DC-9FD4C7D32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667" y1="35714" x2="41667" y2="357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1750081"/>
              <a:ext cx="114316" cy="1333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B0192C-FA7C-217B-4441-FA9EA9109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2010873"/>
              <a:ext cx="161948" cy="2095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57066E-324B-6D45-2B4C-40FB411EC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92" b="92308" l="9677" r="87097">
                          <a14:foregroundMark x1="51613" y1="92308" x2="51613" y2="923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8066" y="2214511"/>
              <a:ext cx="295316" cy="2476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FC6701-5C03-9C15-7E3E-FBAB343E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289" y="2459401"/>
              <a:ext cx="381053" cy="3334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6B37C4-6ADA-9C06-87F9-357EE32D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61987" y="2737068"/>
              <a:ext cx="428685" cy="40010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305CD0-15EA-DF91-C668-B6E605D44602}"/>
                </a:ext>
              </a:extLst>
            </p:cNvPr>
            <p:cNvSpPr txBox="1"/>
            <p:nvPr/>
          </p:nvSpPr>
          <p:spPr>
            <a:xfrm>
              <a:off x="9620739" y="1631603"/>
              <a:ext cx="1504888" cy="144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&lt;500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500 – 2.000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2.000 – 10.000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10.000 – 20.000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&gt;20.000</a:t>
              </a:r>
              <a:endParaRPr lang="el-GR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A6FCEA-3D5A-67BC-3C4B-0A2C61C707C9}"/>
                </a:ext>
              </a:extLst>
            </p:cNvPr>
            <p:cNvSpPr txBox="1"/>
            <p:nvPr/>
          </p:nvSpPr>
          <p:spPr>
            <a:xfrm>
              <a:off x="9284289" y="1368497"/>
              <a:ext cx="2433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Number of Customers Group</a:t>
              </a:r>
              <a:endParaRPr lang="el-G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977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62034B-E151-B6E0-BD6D-2B805410D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79" y="1549464"/>
            <a:ext cx="8421275" cy="5058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1AF8B-0AF7-29B2-1626-2A73693BF892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Spatial Distribution with Size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B8B4B3-F53F-17CB-321F-2F349D91B892}"/>
              </a:ext>
            </a:extLst>
          </p:cNvPr>
          <p:cNvSpPr txBox="1"/>
          <p:nvPr/>
        </p:nvSpPr>
        <p:spPr>
          <a:xfrm>
            <a:off x="610026" y="1046380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Nicosia, Cyprus</a:t>
            </a:r>
            <a:endParaRPr lang="el-GR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2388B5-06C7-9389-EBED-5A2819D63CA6}"/>
              </a:ext>
            </a:extLst>
          </p:cNvPr>
          <p:cNvGrpSpPr/>
          <p:nvPr/>
        </p:nvGrpSpPr>
        <p:grpSpPr>
          <a:xfrm>
            <a:off x="9261987" y="1553545"/>
            <a:ext cx="2456032" cy="1881026"/>
            <a:chOff x="9261987" y="1341676"/>
            <a:chExt cx="2456032" cy="188102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A6B9D4-5B34-B70B-6EBE-D1B0D8DBB885}"/>
                </a:ext>
              </a:extLst>
            </p:cNvPr>
            <p:cNvSpPr/>
            <p:nvPr/>
          </p:nvSpPr>
          <p:spPr>
            <a:xfrm>
              <a:off x="9261987" y="1341676"/>
              <a:ext cx="2134559" cy="18810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54581A-F962-83A2-0682-C50F2E3D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667" y1="35714" x2="41667" y2="357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1750081"/>
              <a:ext cx="114316" cy="1333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375520-C6C3-29C5-6D62-02A3F18CE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2010873"/>
              <a:ext cx="161948" cy="209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8B40DF-94F5-DC79-0460-9E29BEA29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92" b="92308" l="9677" r="87097">
                          <a14:foregroundMark x1="51613" y1="92308" x2="51613" y2="923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8066" y="2214511"/>
              <a:ext cx="295316" cy="2476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BF6D4B-E927-C222-0102-AE966A5C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289" y="2459401"/>
              <a:ext cx="381053" cy="33342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ABF2D8-3DBC-F1C5-C47E-678590857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61987" y="2737068"/>
              <a:ext cx="428685" cy="40010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E1F051-C3C5-6778-6C8B-6D374A30C560}"/>
                </a:ext>
              </a:extLst>
            </p:cNvPr>
            <p:cNvSpPr txBox="1"/>
            <p:nvPr/>
          </p:nvSpPr>
          <p:spPr>
            <a:xfrm>
              <a:off x="9620739" y="1631603"/>
              <a:ext cx="1504888" cy="144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&lt;500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500 – 2.000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2.000 – 10.000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10.000 – 20.000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&gt;20.000</a:t>
              </a:r>
              <a:endParaRPr lang="el-GR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6BBA39-4CF6-0761-02EB-F927F7A85C7D}"/>
                </a:ext>
              </a:extLst>
            </p:cNvPr>
            <p:cNvSpPr txBox="1"/>
            <p:nvPr/>
          </p:nvSpPr>
          <p:spPr>
            <a:xfrm>
              <a:off x="9284289" y="1368497"/>
              <a:ext cx="2433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Number of Customers Group</a:t>
              </a:r>
              <a:endParaRPr lang="el-G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9442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4405-936F-FAA3-C736-FF82BFCC9B00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Spatial Distribution with Size</a:t>
            </a:r>
            <a:endParaRPr lang="el-GR" sz="3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DC45D-C497-575F-ABC6-D09D7E0E3243}"/>
              </a:ext>
            </a:extLst>
          </p:cNvPr>
          <p:cNvSpPr txBox="1"/>
          <p:nvPr/>
        </p:nvSpPr>
        <p:spPr>
          <a:xfrm>
            <a:off x="610026" y="1103635"/>
            <a:ext cx="16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Larnaca</a:t>
            </a:r>
            <a:r>
              <a:rPr lang="en-US" dirty="0"/>
              <a:t>, Cyprus</a:t>
            </a:r>
            <a:endParaRPr lang="el-G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60DC6-0C5B-51A6-88C0-C6A9A30E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4" y="1530657"/>
            <a:ext cx="8402223" cy="514421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083ABCD-2A48-B053-C1A7-C7E7EF9B3B1E}"/>
              </a:ext>
            </a:extLst>
          </p:cNvPr>
          <p:cNvGrpSpPr/>
          <p:nvPr/>
        </p:nvGrpSpPr>
        <p:grpSpPr>
          <a:xfrm>
            <a:off x="9261987" y="1553545"/>
            <a:ext cx="2456032" cy="1881026"/>
            <a:chOff x="9261987" y="1341676"/>
            <a:chExt cx="2456032" cy="18810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EA7F9B-EB02-79F1-F87A-3DF29D65BC20}"/>
                </a:ext>
              </a:extLst>
            </p:cNvPr>
            <p:cNvSpPr/>
            <p:nvPr/>
          </p:nvSpPr>
          <p:spPr>
            <a:xfrm>
              <a:off x="9261987" y="1341676"/>
              <a:ext cx="2134559" cy="18810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CBAB6D-A64C-C04F-BE5B-723FE2C30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667" y1="35714" x2="41667" y2="357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1750081"/>
              <a:ext cx="114316" cy="1333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19997C-D6CA-F08F-1E94-2DDBABF5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2010873"/>
              <a:ext cx="161948" cy="209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4F820D-55EB-5E10-8345-1C611C055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92" b="92308" l="9677" r="87097">
                          <a14:foregroundMark x1="51613" y1="92308" x2="51613" y2="923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8066" y="2214511"/>
              <a:ext cx="295316" cy="247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E64DF4-E83D-E45D-9DF4-BFE10B135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289" y="2459401"/>
              <a:ext cx="381053" cy="3334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AE5246-CC7D-4F9C-5520-AE10CAD5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61987" y="2737068"/>
              <a:ext cx="428685" cy="4001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29DC24-69AA-DACE-82FB-19D6B9C88221}"/>
                </a:ext>
              </a:extLst>
            </p:cNvPr>
            <p:cNvSpPr txBox="1"/>
            <p:nvPr/>
          </p:nvSpPr>
          <p:spPr>
            <a:xfrm>
              <a:off x="9620739" y="1631603"/>
              <a:ext cx="1504888" cy="144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&lt;500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500 – 2.000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2.000 – 10.000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10.000 – 20.000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&gt;20.000</a:t>
              </a:r>
              <a:endParaRPr lang="el-GR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6BE9A9-0CFD-3F9F-4924-D53DE11983A2}"/>
                </a:ext>
              </a:extLst>
            </p:cNvPr>
            <p:cNvSpPr txBox="1"/>
            <p:nvPr/>
          </p:nvSpPr>
          <p:spPr>
            <a:xfrm>
              <a:off x="9284289" y="1368497"/>
              <a:ext cx="2433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Number of Customers Group</a:t>
              </a:r>
              <a:endParaRPr lang="el-G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568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4405-936F-FAA3-C736-FF82BFCC9B00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Spatial Distribution with Size</a:t>
            </a:r>
            <a:endParaRPr lang="el-GR" sz="3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DC45D-C497-575F-ABC6-D09D7E0E3243}"/>
              </a:ext>
            </a:extLst>
          </p:cNvPr>
          <p:cNvSpPr txBox="1"/>
          <p:nvPr/>
        </p:nvSpPr>
        <p:spPr>
          <a:xfrm>
            <a:off x="610026" y="110363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Ammochostos</a:t>
            </a:r>
            <a:r>
              <a:rPr lang="en-US" dirty="0"/>
              <a:t>, Cyprus</a:t>
            </a:r>
            <a:endParaRPr lang="el-G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AB965-1C9D-E754-59FB-CAEFC1D4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6" y="1501411"/>
            <a:ext cx="8459381" cy="506800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927DA27-EAAF-4BD4-F2B6-DFC889292D49}"/>
              </a:ext>
            </a:extLst>
          </p:cNvPr>
          <p:cNvGrpSpPr/>
          <p:nvPr/>
        </p:nvGrpSpPr>
        <p:grpSpPr>
          <a:xfrm>
            <a:off x="9261987" y="1553545"/>
            <a:ext cx="2456032" cy="1881026"/>
            <a:chOff x="9261987" y="1341676"/>
            <a:chExt cx="2456032" cy="18810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9C77E9-AC1B-A808-24CB-4A7CB1C6B2B4}"/>
                </a:ext>
              </a:extLst>
            </p:cNvPr>
            <p:cNvSpPr/>
            <p:nvPr/>
          </p:nvSpPr>
          <p:spPr>
            <a:xfrm>
              <a:off x="9261987" y="1341676"/>
              <a:ext cx="2134559" cy="18810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0624EF-F8A8-0F1F-3B59-7E42A987F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667" y1="35714" x2="41667" y2="357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1750081"/>
              <a:ext cx="114316" cy="1333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29A431-28AF-FEE6-1C5C-1CC106F09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2010873"/>
              <a:ext cx="161948" cy="20957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73E56E-41A1-7C50-67C7-97E070BF3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92" b="92308" l="9677" r="87097">
                          <a14:foregroundMark x1="51613" y1="92308" x2="51613" y2="923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8066" y="2214511"/>
              <a:ext cx="295316" cy="2476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F5884D-3D9A-350D-E949-71A3D8474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289" y="2459401"/>
              <a:ext cx="381053" cy="3334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739373-A350-79E6-A7FA-9B78967B5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61987" y="2737068"/>
              <a:ext cx="428685" cy="4001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D0EB01-A9C0-0BAC-D1BF-4F66820F444A}"/>
                </a:ext>
              </a:extLst>
            </p:cNvPr>
            <p:cNvSpPr txBox="1"/>
            <p:nvPr/>
          </p:nvSpPr>
          <p:spPr>
            <a:xfrm>
              <a:off x="9620739" y="1631603"/>
              <a:ext cx="1504888" cy="144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&lt;500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500 – 2.000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2.000 – 10.000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10.000 – 20.000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&gt;20.000</a:t>
              </a:r>
              <a:endParaRPr lang="el-GR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988752-266B-C444-2B58-10DA75575CBE}"/>
                </a:ext>
              </a:extLst>
            </p:cNvPr>
            <p:cNvSpPr txBox="1"/>
            <p:nvPr/>
          </p:nvSpPr>
          <p:spPr>
            <a:xfrm>
              <a:off x="9284289" y="1368497"/>
              <a:ext cx="2433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Number of Customers Group</a:t>
              </a:r>
              <a:endParaRPr lang="el-G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7002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4BC2-0957-502D-1BE1-A00C9F37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122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Literature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</a:t>
            </a:r>
            <a:endParaRPr lang="el-GR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AA1D4-1E27-B42B-4983-F867D7513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606"/>
            <a:ext cx="10515600" cy="4309361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Maximal Covering Location Problem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 i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dentify service points that would maximize population coverage over a desired service distance by locating a fixed number of facilities. 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Maximize population coverage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Various location solutions may exist for a given number of facilities. The optimal solution is the one that maximizes population coverage within the desired service distance for a fixed number of facilities</a:t>
            </a:r>
            <a:endParaRPr lang="el-GR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Desired Service Distance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distance within which customers should be serviced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 Number of Facilities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cost related to opening and operating a new service point, including land acquisition, construction and/or renovation, and ongoing location operation and maintenance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el-G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55306-7FE9-3F40-28F2-562456E3C33B}"/>
              </a:ext>
            </a:extLst>
          </p:cNvPr>
          <p:cNvSpPr txBox="1"/>
          <p:nvPr/>
        </p:nvSpPr>
        <p:spPr>
          <a:xfrm>
            <a:off x="838200" y="5846160"/>
            <a:ext cx="8526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Church R,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ReVelle</a:t>
            </a:r>
            <a:r>
              <a:rPr lang="en-US" sz="14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C. The maximal covering location problem. Papers in regional science 1974; 32: 101-118</a:t>
            </a:r>
            <a:endParaRPr lang="el-G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07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4405-936F-FAA3-C736-FF82BFCC9B00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Spatial Distribution with Size</a:t>
            </a:r>
            <a:endParaRPr lang="el-GR" sz="3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48CA1-75F9-E164-7784-D5383E1E8CF7}"/>
              </a:ext>
            </a:extLst>
          </p:cNvPr>
          <p:cNvSpPr txBox="1"/>
          <p:nvPr/>
        </p:nvSpPr>
        <p:spPr>
          <a:xfrm>
            <a:off x="610026" y="10751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Limassol, Cyprus</a:t>
            </a:r>
            <a:endParaRPr lang="el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753E7-AA08-C697-6CD3-73BCC986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42" y="1522580"/>
            <a:ext cx="8459381" cy="50870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8341201-4DAE-4EA5-DCFB-BF7FF7EE97A6}"/>
              </a:ext>
            </a:extLst>
          </p:cNvPr>
          <p:cNvGrpSpPr/>
          <p:nvPr/>
        </p:nvGrpSpPr>
        <p:grpSpPr>
          <a:xfrm>
            <a:off x="9261987" y="1553545"/>
            <a:ext cx="2456032" cy="1881026"/>
            <a:chOff x="9261987" y="1341676"/>
            <a:chExt cx="2456032" cy="18810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39B99D-65A4-D46B-4A55-251E86E93767}"/>
                </a:ext>
              </a:extLst>
            </p:cNvPr>
            <p:cNvSpPr/>
            <p:nvPr/>
          </p:nvSpPr>
          <p:spPr>
            <a:xfrm>
              <a:off x="9261987" y="1341676"/>
              <a:ext cx="2134559" cy="18810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60BB47-B004-2F83-E64B-9A717A8C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667" y1="35714" x2="41667" y2="357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1750081"/>
              <a:ext cx="114316" cy="1333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E2A503-EC78-DAEF-E900-EDFA12E0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2010873"/>
              <a:ext cx="161948" cy="20957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568200-C517-842F-23FB-774572477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92" b="92308" l="9677" r="87097">
                          <a14:foregroundMark x1="51613" y1="92308" x2="51613" y2="923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8066" y="2214511"/>
              <a:ext cx="295316" cy="2476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5E2230-FB9A-AC24-641B-DDE6C01D0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289" y="2459401"/>
              <a:ext cx="381053" cy="3334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806BFF-BDF5-E131-3415-F823F7F6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61987" y="2737068"/>
              <a:ext cx="428685" cy="4001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85374B-41A8-835E-672F-C8F3BA85A17F}"/>
                </a:ext>
              </a:extLst>
            </p:cNvPr>
            <p:cNvSpPr txBox="1"/>
            <p:nvPr/>
          </p:nvSpPr>
          <p:spPr>
            <a:xfrm>
              <a:off x="9620739" y="1631603"/>
              <a:ext cx="1504888" cy="144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&lt;500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500 – 2.000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2.000 – 10.000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10.000 – 20.000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&gt;20.000</a:t>
              </a:r>
              <a:endParaRPr lang="el-GR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3D2B32-D9D4-3202-4E07-201F29510D96}"/>
                </a:ext>
              </a:extLst>
            </p:cNvPr>
            <p:cNvSpPr txBox="1"/>
            <p:nvPr/>
          </p:nvSpPr>
          <p:spPr>
            <a:xfrm>
              <a:off x="9284289" y="1368497"/>
              <a:ext cx="2433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Number of Customers Group</a:t>
              </a:r>
              <a:endParaRPr lang="el-G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223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7CA5-831A-DAF2-472D-286A49A6B7D6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Spatial Distribution with Size</a:t>
            </a:r>
            <a:endParaRPr lang="el-GR" sz="3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4CE5B-F7D8-674F-7F3A-A48FA34B4397}"/>
              </a:ext>
            </a:extLst>
          </p:cNvPr>
          <p:cNvSpPr txBox="1"/>
          <p:nvPr/>
        </p:nvSpPr>
        <p:spPr>
          <a:xfrm>
            <a:off x="610026" y="1055508"/>
            <a:ext cx="16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Paphos</a:t>
            </a:r>
            <a:r>
              <a:rPr lang="en-US" dirty="0"/>
              <a:t>, Cyprus</a:t>
            </a:r>
            <a:endParaRPr lang="el-G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2F114-DA34-25D2-3CFE-3CBC3DA1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79" y="1564839"/>
            <a:ext cx="8487960" cy="51156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B6CB6B-9E63-910B-08E1-3B9CB09F942A}"/>
              </a:ext>
            </a:extLst>
          </p:cNvPr>
          <p:cNvGrpSpPr/>
          <p:nvPr/>
        </p:nvGrpSpPr>
        <p:grpSpPr>
          <a:xfrm>
            <a:off x="9261987" y="1586998"/>
            <a:ext cx="2456032" cy="1881026"/>
            <a:chOff x="9261987" y="1341676"/>
            <a:chExt cx="2456032" cy="18810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A5316C-92DC-D2A8-1173-CF57B3934D93}"/>
                </a:ext>
              </a:extLst>
            </p:cNvPr>
            <p:cNvSpPr/>
            <p:nvPr/>
          </p:nvSpPr>
          <p:spPr>
            <a:xfrm>
              <a:off x="9261987" y="1341676"/>
              <a:ext cx="2134559" cy="18810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CAF7AB-6E14-BA8A-5471-7E53CBB19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667" y1="35714" x2="41667" y2="357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1750081"/>
              <a:ext cx="114316" cy="1333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78D94E-DE1D-35BC-7EFA-70D2903E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08566" y="2010873"/>
              <a:ext cx="161948" cy="20957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1C722-B4E5-998F-7BFD-9C683DB78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92" b="92308" l="9677" r="87097">
                          <a14:foregroundMark x1="51613" y1="92308" x2="51613" y2="923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18066" y="2214511"/>
              <a:ext cx="295316" cy="2476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C0164A-7606-011A-D571-91CCCBC17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84289" y="2459401"/>
              <a:ext cx="381053" cy="3334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30BD0B-C241-AB19-7AFC-EEE9F1497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61987" y="2737068"/>
              <a:ext cx="428685" cy="4001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C996BE-2B58-BD15-1CD0-E4A8446DC89A}"/>
                </a:ext>
              </a:extLst>
            </p:cNvPr>
            <p:cNvSpPr txBox="1"/>
            <p:nvPr/>
          </p:nvSpPr>
          <p:spPr>
            <a:xfrm>
              <a:off x="9620739" y="1631603"/>
              <a:ext cx="1504888" cy="144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/>
                <a:t>&lt;500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500 – 2.000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2.000 – 10.000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10.000 – 20.000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/>
                <a:t>&gt;20.000</a:t>
              </a:r>
              <a:endParaRPr lang="el-GR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0EAB57-0A28-631B-F438-D8638CA15CB6}"/>
                </a:ext>
              </a:extLst>
            </p:cNvPr>
            <p:cNvSpPr txBox="1"/>
            <p:nvPr/>
          </p:nvSpPr>
          <p:spPr>
            <a:xfrm>
              <a:off x="9284289" y="1368497"/>
              <a:ext cx="24337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Number of Customers Group</a:t>
              </a:r>
              <a:endParaRPr lang="el-G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75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28A5-75AB-86E8-F5C8-BCA5F358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864" y="438297"/>
            <a:ext cx="10331049" cy="1246926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Service Point Placement By </a:t>
            </a:r>
            <a:br>
              <a:rPr lang="en-US" sz="36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Customer Geolocation Clustering</a:t>
            </a:r>
            <a:br>
              <a:rPr lang="el-GR" sz="1800" dirty="0">
                <a:effectLst/>
                <a:latin typeface="Linux Biolinum"/>
                <a:ea typeface="MS Gothic" panose="020B0609070205080204" pitchFamily="49" charset="-128"/>
                <a:cs typeface="Times New Roman" panose="02020603050405020304" pitchFamily="18" charset="0"/>
              </a:rPr>
            </a:br>
            <a:endParaRPr lang="el-G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45CCC1-2F98-7B1C-BFFA-89267EFD8A25}"/>
              </a:ext>
            </a:extLst>
          </p:cNvPr>
          <p:cNvGrpSpPr>
            <a:grpSpLocks noChangeAspect="1"/>
          </p:cNvGrpSpPr>
          <p:nvPr/>
        </p:nvGrpSpPr>
        <p:grpSpPr>
          <a:xfrm>
            <a:off x="444318" y="3946501"/>
            <a:ext cx="3997069" cy="2283364"/>
            <a:chOff x="1365570" y="1518712"/>
            <a:chExt cx="8644433" cy="45631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E636E4-E11B-AB5A-0222-4F9976F71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9728" y="1518712"/>
              <a:ext cx="8240275" cy="456311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5C6FA7-CAA6-C98D-24F8-1425C32AB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3349" y="1903227"/>
              <a:ext cx="126527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202FD9-16BB-768A-083F-B7C58FCD4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3349" y="1860695"/>
              <a:ext cx="3815740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13B205-9591-7555-2D43-C2AACB8B6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3349" y="3514064"/>
              <a:ext cx="63795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771309-58B5-2C43-0BFB-C096096391BD}"/>
                </a:ext>
              </a:extLst>
            </p:cNvPr>
            <p:cNvSpPr/>
            <p:nvPr/>
          </p:nvSpPr>
          <p:spPr>
            <a:xfrm>
              <a:off x="2073349" y="5539565"/>
              <a:ext cx="7634177" cy="138218"/>
            </a:xfrm>
            <a:prstGeom prst="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B76330-72F8-77E3-26D6-BD41BAC1DB09}"/>
                </a:ext>
              </a:extLst>
            </p:cNvPr>
            <p:cNvSpPr txBox="1"/>
            <p:nvPr/>
          </p:nvSpPr>
          <p:spPr>
            <a:xfrm rot="16200000">
              <a:off x="998912" y="3116947"/>
              <a:ext cx="1172307" cy="4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Distance</a:t>
              </a:r>
              <a:endParaRPr lang="el-GR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BA2879-305D-6E97-685C-4486031E38D5}"/>
              </a:ext>
            </a:extLst>
          </p:cNvPr>
          <p:cNvGrpSpPr>
            <a:grpSpLocks noChangeAspect="1"/>
          </p:cNvGrpSpPr>
          <p:nvPr/>
        </p:nvGrpSpPr>
        <p:grpSpPr>
          <a:xfrm>
            <a:off x="5219265" y="3897021"/>
            <a:ext cx="2296721" cy="2412409"/>
            <a:chOff x="6678591" y="1729409"/>
            <a:chExt cx="4246608" cy="4286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551047-8F3C-B7E4-312D-6D974289A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517" r="7641"/>
            <a:stretch/>
          </p:blipFill>
          <p:spPr>
            <a:xfrm>
              <a:off x="6678591" y="1729409"/>
              <a:ext cx="4246608" cy="4286167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503D26-8EBE-DBD8-933B-20BA56A3D1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4057009"/>
              <a:ext cx="334484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2C5A5FB-77BE-E9E5-67B8-6F956AC40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2366297"/>
              <a:ext cx="212088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8553658-51DF-BFDF-979A-92107E95B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2133599"/>
              <a:ext cx="901680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917CE4E-5175-8339-D906-D5E2C8F75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199" y="3869350"/>
            <a:ext cx="2524441" cy="24314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F130B9-3F4B-5196-E69F-0D118ECCE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66" y="1647972"/>
            <a:ext cx="2111430" cy="2336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29855A-6DF9-8479-59B9-CAADAEBA0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869" y="1795854"/>
            <a:ext cx="2026974" cy="22240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FA5F5E-6B77-F6A7-1FC3-84BAC302C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280" y="1724300"/>
            <a:ext cx="2055125" cy="20269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675B4E-8503-7139-7D29-FBA81B6B5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996" y="1891829"/>
            <a:ext cx="2294422" cy="195659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64FD8-B5B6-D00E-443F-96986C1D3C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713" y="1695796"/>
            <a:ext cx="1912046" cy="210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0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2DB919D-9C36-3E82-D2ED-2ABF76603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726441"/>
              </p:ext>
            </p:extLst>
          </p:nvPr>
        </p:nvGraphicFramePr>
        <p:xfrm>
          <a:off x="715961" y="1402940"/>
          <a:ext cx="10180637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71489" imgH="2263140" progId="Excel.Sheet.12">
                  <p:embed/>
                </p:oleObj>
              </mc:Choice>
              <mc:Fallback>
                <p:oleObj name="Worksheet" r:id="rId2" imgW="8671489" imgH="2263140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2DB919D-9C36-3E82-D2ED-2ABF76603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5961" y="1402940"/>
                        <a:ext cx="10180637" cy="265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1EA915F-2867-D715-36B4-E62FDF18B4AB}"/>
              </a:ext>
            </a:extLst>
          </p:cNvPr>
          <p:cNvSpPr txBox="1"/>
          <p:nvPr/>
        </p:nvSpPr>
        <p:spPr>
          <a:xfrm>
            <a:off x="715963" y="4018909"/>
            <a:ext cx="729725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Limitations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Proportion of population (34%) to be served by 2 single service points has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Size of service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Land availability and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Construction / renovation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Parking spaces to accommodate demand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7E144-4FB4-0E4B-77F5-37E3A053DFBA}"/>
              </a:ext>
            </a:extLst>
          </p:cNvPr>
          <p:cNvSpPr/>
          <p:nvPr/>
        </p:nvSpPr>
        <p:spPr>
          <a:xfrm>
            <a:off x="638857" y="3345115"/>
            <a:ext cx="10334847" cy="454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452F8-1C95-BD0F-3E6C-639521125625}"/>
              </a:ext>
            </a:extLst>
          </p:cNvPr>
          <p:cNvSpPr txBox="1"/>
          <p:nvPr/>
        </p:nvSpPr>
        <p:spPr>
          <a:xfrm>
            <a:off x="638857" y="5605700"/>
            <a:ext cx="98854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Future work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Further clustering of demand in high concentration areas for a more uniform customer distribution per service point</a:t>
            </a:r>
          </a:p>
          <a:p>
            <a:endParaRPr lang="el-GR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F387F3-D795-E41B-1D17-EC6E466420D6}"/>
              </a:ext>
            </a:extLst>
          </p:cNvPr>
          <p:cNvSpPr txBox="1">
            <a:spLocks/>
          </p:cNvSpPr>
          <p:nvPr/>
        </p:nvSpPr>
        <p:spPr>
          <a:xfrm>
            <a:off x="610026" y="948491"/>
            <a:ext cx="10515600" cy="4547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Points By Number of Customers Group</a:t>
            </a:r>
            <a:endParaRPr lang="el-GR" sz="20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DCA97B-6764-74D5-4F28-3FF5DB1DE74C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Limitations / Future Work</a:t>
            </a:r>
            <a:endParaRPr lang="el-GR" sz="3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3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28A5-75AB-86E8-F5C8-BCA5F358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228" y="570680"/>
            <a:ext cx="9144000" cy="1531088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Service Point Placement By </a:t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Customer Geolocation Clustering</a:t>
            </a:r>
            <a:br>
              <a:rPr lang="el-GR" sz="1800" dirty="0">
                <a:effectLst/>
                <a:latin typeface="Linux Biolinum"/>
                <a:ea typeface="MS Gothic" panose="020B0609070205080204" pitchFamily="49" charset="-128"/>
                <a:cs typeface="Times New Roman" panose="02020603050405020304" pitchFamily="18" charset="0"/>
              </a:rPr>
            </a:b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4543D-AD50-E050-BD55-54A7E58A3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1238" y="2260763"/>
            <a:ext cx="9144000" cy="54757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Location, Location, Location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4FA56DE-89EE-664F-917C-7DDD0A5F440C}"/>
              </a:ext>
            </a:extLst>
          </p:cNvPr>
          <p:cNvSpPr txBox="1">
            <a:spLocks/>
          </p:cNvSpPr>
          <p:nvPr/>
        </p:nvSpPr>
        <p:spPr>
          <a:xfrm>
            <a:off x="1221238" y="3073099"/>
            <a:ext cx="9144000" cy="54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Distance, Distance, Distance Matters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1377B-C82F-ECDA-B924-AAA6460292FE}"/>
              </a:ext>
            </a:extLst>
          </p:cNvPr>
          <p:cNvSpPr txBox="1"/>
          <p:nvPr/>
        </p:nvSpPr>
        <p:spPr>
          <a:xfrm>
            <a:off x="1141228" y="4883314"/>
            <a:ext cx="101611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https://github.com/consmalekkou/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Service-Point-Placement-By-Customer-Geo-Location-Clustering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malekkou.c@live.unic.ac.cy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trihinas.d@unic.ac.cy</a:t>
            </a:r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65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5874C-CE06-916F-95E1-7EFCDA1F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2" y="2085951"/>
            <a:ext cx="3397083" cy="4289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A7A2E3-ADD5-5983-F31A-611E86CD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25" y="2239209"/>
            <a:ext cx="3241765" cy="4136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8021D9-3C50-FE40-84A6-609079D15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6" y="2167720"/>
            <a:ext cx="3026089" cy="42239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32EB72-5C1D-3762-15F4-F323E4B7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94" y="210171"/>
            <a:ext cx="10515600" cy="738665"/>
          </a:xfrm>
        </p:spPr>
        <p:txBody>
          <a:bodyPr/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Maximal Covering Location Problem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C71EB-96F7-10FB-3298-6C53DE53C8BE}"/>
              </a:ext>
            </a:extLst>
          </p:cNvPr>
          <p:cNvSpPr txBox="1"/>
          <p:nvPr/>
        </p:nvSpPr>
        <p:spPr>
          <a:xfrm>
            <a:off x="346712" y="810605"/>
            <a:ext cx="3526572" cy="1061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facilities: 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Desired Service Distance S: 10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Maximum Service Distance T: 15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Population Covered within S: 201 (31%)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Covered outside S and within T: 439 (69%)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Not Covered (outside T): 0</a:t>
            </a:r>
            <a:endParaRPr lang="el-GR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14066-8BC8-1306-7553-1E85F6915BD4}"/>
              </a:ext>
            </a:extLst>
          </p:cNvPr>
          <p:cNvSpPr txBox="1"/>
          <p:nvPr/>
        </p:nvSpPr>
        <p:spPr>
          <a:xfrm>
            <a:off x="400050" y="6490786"/>
            <a:ext cx="8526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Church R,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ReVelle</a:t>
            </a:r>
            <a:r>
              <a:rPr lang="en-US" sz="14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C. The maximal covering location problem. Papers in regional science 1974; 32: 101-118</a:t>
            </a:r>
            <a:endParaRPr lang="el-G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ACCC9-223F-F826-D026-AA07DE81B938}"/>
              </a:ext>
            </a:extLst>
          </p:cNvPr>
          <p:cNvSpPr txBox="1"/>
          <p:nvPr/>
        </p:nvSpPr>
        <p:spPr>
          <a:xfrm>
            <a:off x="4456602" y="805833"/>
            <a:ext cx="3397083" cy="1061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facilities: 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Desired Service Distance S: 10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Maximum Service Distance T: 15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Population Covered within S: 354 (55%)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Covered outside S and within T: 286 (45%)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Not Covered (outside T): 0</a:t>
            </a:r>
            <a:endParaRPr lang="el-GR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0516F-EE09-E9AA-A01A-7236E97EB974}"/>
              </a:ext>
            </a:extLst>
          </p:cNvPr>
          <p:cNvSpPr txBox="1"/>
          <p:nvPr/>
        </p:nvSpPr>
        <p:spPr>
          <a:xfrm>
            <a:off x="8437004" y="810605"/>
            <a:ext cx="3397083" cy="1061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facilities: 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Desired Service Distance S: 10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Maximum Service Distance T: 15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Population Covered within S: 609 (95%)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Covered outside S and within T: 19 (3%)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Not Covered (outside T): 12 (2%)</a:t>
            </a:r>
            <a:endParaRPr lang="el-GR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98DD7-39FA-D70E-F903-AA606146F6B8}"/>
              </a:ext>
            </a:extLst>
          </p:cNvPr>
          <p:cNvSpPr/>
          <p:nvPr/>
        </p:nvSpPr>
        <p:spPr>
          <a:xfrm>
            <a:off x="8282763" y="712380"/>
            <a:ext cx="3763925" cy="57784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2FA9DA-3D69-A31F-FEE0-CF6644D273BC}"/>
              </a:ext>
            </a:extLst>
          </p:cNvPr>
          <p:cNvSpPr/>
          <p:nvPr/>
        </p:nvSpPr>
        <p:spPr>
          <a:xfrm>
            <a:off x="1614196" y="3023118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9C3715-C651-97C7-EAF2-6CB837E46AC9}"/>
              </a:ext>
            </a:extLst>
          </p:cNvPr>
          <p:cNvSpPr/>
          <p:nvPr/>
        </p:nvSpPr>
        <p:spPr>
          <a:xfrm>
            <a:off x="2670365" y="3356276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5CF709-3D2B-C3A5-84A5-F1DCA1F8DE99}"/>
              </a:ext>
            </a:extLst>
          </p:cNvPr>
          <p:cNvSpPr/>
          <p:nvPr/>
        </p:nvSpPr>
        <p:spPr>
          <a:xfrm>
            <a:off x="3269337" y="4465610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BC959A-5D3E-35BB-2504-53EFB89CC314}"/>
              </a:ext>
            </a:extLst>
          </p:cNvPr>
          <p:cNvSpPr/>
          <p:nvPr/>
        </p:nvSpPr>
        <p:spPr>
          <a:xfrm>
            <a:off x="2312397" y="4986606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3A774F-2E05-7B21-54BE-F89060FB8065}"/>
              </a:ext>
            </a:extLst>
          </p:cNvPr>
          <p:cNvSpPr/>
          <p:nvPr/>
        </p:nvSpPr>
        <p:spPr>
          <a:xfrm>
            <a:off x="1366108" y="4720796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DE42C4-D40F-65A3-B87A-3FC36669428B}"/>
              </a:ext>
            </a:extLst>
          </p:cNvPr>
          <p:cNvSpPr/>
          <p:nvPr/>
        </p:nvSpPr>
        <p:spPr>
          <a:xfrm>
            <a:off x="5488008" y="3175518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8B4353-23AD-A3F6-E3F2-2FF81A8A319D}"/>
              </a:ext>
            </a:extLst>
          </p:cNvPr>
          <p:cNvSpPr/>
          <p:nvPr/>
        </p:nvSpPr>
        <p:spPr>
          <a:xfrm>
            <a:off x="5130048" y="4040314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2F0BDE-8DF2-30DA-8932-D702AFCD8628}"/>
              </a:ext>
            </a:extLst>
          </p:cNvPr>
          <p:cNvSpPr/>
          <p:nvPr/>
        </p:nvSpPr>
        <p:spPr>
          <a:xfrm>
            <a:off x="5597876" y="5124823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BFD45C-FEF5-E540-69F0-F159D1EC42BA}"/>
              </a:ext>
            </a:extLst>
          </p:cNvPr>
          <p:cNvSpPr/>
          <p:nvPr/>
        </p:nvSpPr>
        <p:spPr>
          <a:xfrm>
            <a:off x="6246468" y="3646902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6ED277-7106-22A4-68DE-8E5A49974DC2}"/>
              </a:ext>
            </a:extLst>
          </p:cNvPr>
          <p:cNvSpPr/>
          <p:nvPr/>
        </p:nvSpPr>
        <p:spPr>
          <a:xfrm>
            <a:off x="6374058" y="4635725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148A36-1C88-9372-AB90-9C73D56AB99A}"/>
              </a:ext>
            </a:extLst>
          </p:cNvPr>
          <p:cNvSpPr/>
          <p:nvPr/>
        </p:nvSpPr>
        <p:spPr>
          <a:xfrm>
            <a:off x="9344097" y="3193239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01065E-A36B-FD0E-57AA-F2E70F594F2B}"/>
              </a:ext>
            </a:extLst>
          </p:cNvPr>
          <p:cNvSpPr/>
          <p:nvPr/>
        </p:nvSpPr>
        <p:spPr>
          <a:xfrm>
            <a:off x="9142072" y="4490402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DED9C3-DAA5-8A7D-309A-698576C657A3}"/>
              </a:ext>
            </a:extLst>
          </p:cNvPr>
          <p:cNvSpPr/>
          <p:nvPr/>
        </p:nvSpPr>
        <p:spPr>
          <a:xfrm>
            <a:off x="9982054" y="3905616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E6ED88-FEBA-12C8-B5E3-BD54E125AA2F}"/>
              </a:ext>
            </a:extLst>
          </p:cNvPr>
          <p:cNvSpPr/>
          <p:nvPr/>
        </p:nvSpPr>
        <p:spPr>
          <a:xfrm>
            <a:off x="9928888" y="4745593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41C334-C9C4-DA19-E978-C88DE0741A0C}"/>
              </a:ext>
            </a:extLst>
          </p:cNvPr>
          <p:cNvSpPr/>
          <p:nvPr/>
        </p:nvSpPr>
        <p:spPr>
          <a:xfrm>
            <a:off x="10194705" y="2672238"/>
            <a:ext cx="261257" cy="3079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39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28A5-75AB-86E8-F5C8-BCA5F358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068" y="389014"/>
            <a:ext cx="9144000" cy="760728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Distance as Quality of Service</a:t>
            </a:r>
            <a:endParaRPr lang="el-GR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5FF82-65B4-215A-4A82-F603F40AE97A}"/>
              </a:ext>
            </a:extLst>
          </p:cNvPr>
          <p:cNvSpPr txBox="1"/>
          <p:nvPr/>
        </p:nvSpPr>
        <p:spPr>
          <a:xfrm>
            <a:off x="1004068" y="1859339"/>
            <a:ext cx="1057452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</a:p>
          <a:p>
            <a:endParaRPr lang="en-US" sz="24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service points provide the same service to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Customers are serviced by their nearest service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Quality of Service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 function of 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the nearest service point</a:t>
            </a:r>
          </a:p>
          <a:p>
            <a:endParaRPr lang="en-US" sz="24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76790-EFDA-C99A-1865-DEB46AEEEB48}"/>
              </a:ext>
            </a:extLst>
          </p:cNvPr>
          <p:cNvSpPr txBox="1"/>
          <p:nvPr/>
        </p:nvSpPr>
        <p:spPr>
          <a:xfrm>
            <a:off x="1004068" y="5183326"/>
            <a:ext cx="8727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Eiselt</a:t>
            </a:r>
            <a:r>
              <a:rPr lang="en-US" sz="1400" dirty="0">
                <a:effectLst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 HA, </a:t>
            </a:r>
            <a:r>
              <a:rPr lang="en-US" sz="1400" dirty="0" err="1">
                <a:effectLst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Marianov</a:t>
            </a:r>
            <a:r>
              <a:rPr lang="en-US" sz="1400" dirty="0">
                <a:effectLst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 V. Gradual location set covering with service quality. Socio-economic planning sciences. </a:t>
            </a:r>
          </a:p>
          <a:p>
            <a:r>
              <a:rPr lang="en-US" sz="1400" dirty="0">
                <a:effectLst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2009 Jun;43(2):121-30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9560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Placement By </a:t>
            </a:r>
            <a:b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Customer Geolocation Clustering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4BF5-AB72-EA3D-171E-3950FD37E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604"/>
            <a:ext cx="10515600" cy="386692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Initial Population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List of Cyprus registered organizations and their registered office addresses through the CY Open Data Portal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Address Text-To-Geolocation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Google Maps Geocoding API to geocode the text addresses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Method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 on geolocations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Result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Optimal service point number and locations for the sample population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Evaluation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Comparison of the model’s results against the existing service point placement of two competitor retailer companies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9330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54"/>
            <a:ext cx="4318591" cy="96394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Initial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4A6EC-5CA1-9112-403C-6371E83D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58644"/>
            <a:ext cx="8240433" cy="474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25" y="382444"/>
            <a:ext cx="4318591" cy="96394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Initial Population</a:t>
            </a: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3373F80B-229A-071F-9B32-BD05D36FB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91711"/>
              </p:ext>
            </p:extLst>
          </p:nvPr>
        </p:nvGraphicFramePr>
        <p:xfrm>
          <a:off x="7368363" y="2104201"/>
          <a:ext cx="4288913" cy="748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5965">
                  <a:extLst>
                    <a:ext uri="{9D8B030D-6E8A-4147-A177-3AD203B41FA5}">
                      <a16:colId xmlns:a16="http://schemas.microsoft.com/office/drawing/2014/main" val="3033100703"/>
                    </a:ext>
                  </a:extLst>
                </a:gridCol>
                <a:gridCol w="1422948">
                  <a:extLst>
                    <a:ext uri="{9D8B030D-6E8A-4147-A177-3AD203B41FA5}">
                      <a16:colId xmlns:a16="http://schemas.microsoft.com/office/drawing/2014/main" val="283417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Organizations Dataset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509.647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498240"/>
                  </a:ext>
                </a:extLst>
              </a:tr>
              <a:tr h="37770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Filtered ‘Active’ Organizations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238.725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4738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118E96-42AB-5ED6-3C7E-042CC913FFC5}"/>
              </a:ext>
            </a:extLst>
          </p:cNvPr>
          <p:cNvSpPr txBox="1"/>
          <p:nvPr/>
        </p:nvSpPr>
        <p:spPr>
          <a:xfrm>
            <a:off x="534725" y="1522176"/>
            <a:ext cx="500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organizations</a:t>
            </a:r>
            <a:endParaRPr lang="el-GR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8D4A6-3473-FB5E-4FB4-84B665BB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25" y="2067295"/>
            <a:ext cx="6298889" cy="3312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8141D-24AF-D967-FAB9-8F1E53830C72}"/>
              </a:ext>
            </a:extLst>
          </p:cNvPr>
          <p:cNvSpPr txBox="1"/>
          <p:nvPr/>
        </p:nvSpPr>
        <p:spPr>
          <a:xfrm>
            <a:off x="7368363" y="1522176"/>
            <a:ext cx="3973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Organizations Dataset</a:t>
            </a:r>
            <a:endParaRPr lang="el-G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97B11D-DE1F-1028-E62A-7FAA80AC3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90" y="3524693"/>
            <a:ext cx="7145079" cy="241334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06FD5-4B89-4845-2A20-1D58B58B7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539" y="1381399"/>
            <a:ext cx="226726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3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725" y="388088"/>
            <a:ext cx="4318591" cy="96394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Initial Population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A4276BE-C3E3-1FDF-0FE3-FEBCE2B1D985}"/>
              </a:ext>
            </a:extLst>
          </p:cNvPr>
          <p:cNvGraphicFramePr>
            <a:graphicFrameLocks noGrp="1"/>
          </p:cNvGraphicFramePr>
          <p:nvPr/>
        </p:nvGraphicFramePr>
        <p:xfrm>
          <a:off x="534725" y="5156826"/>
          <a:ext cx="391111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4115">
                  <a:extLst>
                    <a:ext uri="{9D8B030D-6E8A-4147-A177-3AD203B41FA5}">
                      <a16:colId xmlns:a16="http://schemas.microsoft.com/office/drawing/2014/main" val="3033100703"/>
                    </a:ext>
                  </a:extLst>
                </a:gridCol>
                <a:gridCol w="1117004">
                  <a:extLst>
                    <a:ext uri="{9D8B030D-6E8A-4147-A177-3AD203B41FA5}">
                      <a16:colId xmlns:a16="http://schemas.microsoft.com/office/drawing/2014/main" val="283417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Initial Addresses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178.916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49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Unique Geocoded Addresses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79.894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668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7469CFA-986C-A173-F724-ACDA94C5A1EA}"/>
              </a:ext>
            </a:extLst>
          </p:cNvPr>
          <p:cNvSpPr txBox="1"/>
          <p:nvPr/>
        </p:nvSpPr>
        <p:spPr>
          <a:xfrm>
            <a:off x="534725" y="4460270"/>
            <a:ext cx="3911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Address Dataset</a:t>
            </a:r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4EA32-8F81-9C73-9210-1B5189BE9D79}"/>
              </a:ext>
            </a:extLst>
          </p:cNvPr>
          <p:cNvSpPr txBox="1"/>
          <p:nvPr/>
        </p:nvSpPr>
        <p:spPr>
          <a:xfrm>
            <a:off x="534725" y="1522176"/>
            <a:ext cx="500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List of registered office addresses</a:t>
            </a:r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E0F9F-0256-4B8C-E35E-A203DB03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25" y="2132517"/>
            <a:ext cx="7211431" cy="200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6C620-3D7F-5CB2-8B75-A68FA99F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95" y="1301361"/>
            <a:ext cx="2267266" cy="685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0BD29F-0082-CA9C-9AA3-CAEF5E09D6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15"/>
          <a:stretch/>
        </p:blipFill>
        <p:spPr>
          <a:xfrm>
            <a:off x="5544433" y="2715864"/>
            <a:ext cx="3907911" cy="385814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F14E53-850D-EA05-7C98-10C514E1C07D}"/>
              </a:ext>
            </a:extLst>
          </p:cNvPr>
          <p:cNvSpPr/>
          <p:nvPr/>
        </p:nvSpPr>
        <p:spPr>
          <a:xfrm>
            <a:off x="9452344" y="2541181"/>
            <a:ext cx="1190847" cy="41679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3C2A9-95B8-B823-B3FB-41D03C7CEC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048" r="-733"/>
          <a:stretch/>
        </p:blipFill>
        <p:spPr>
          <a:xfrm>
            <a:off x="12351446" y="2696090"/>
            <a:ext cx="1015748" cy="3858144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14E844B-D64C-D534-CC62-330B2A795482}"/>
              </a:ext>
            </a:extLst>
          </p:cNvPr>
          <p:cNvGrpSpPr/>
          <p:nvPr/>
        </p:nvGrpSpPr>
        <p:grpSpPr>
          <a:xfrm>
            <a:off x="8750354" y="711995"/>
            <a:ext cx="2906921" cy="1620361"/>
            <a:chOff x="8750354" y="711995"/>
            <a:chExt cx="2906921" cy="162036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7A80059-A921-36B0-70E8-2DA04A0E8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484"/>
            <a:stretch/>
          </p:blipFill>
          <p:spPr>
            <a:xfrm>
              <a:off x="8750354" y="711995"/>
              <a:ext cx="2906921" cy="16203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5FF70A9-30BE-861E-31EC-79E255966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921" b="1"/>
            <a:stretch/>
          </p:blipFill>
          <p:spPr>
            <a:xfrm>
              <a:off x="8760987" y="914399"/>
              <a:ext cx="1286781" cy="249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18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 0.00162 L -0.23698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1419</Words>
  <Application>Microsoft Office PowerPoint</Application>
  <PresentationFormat>Widescreen</PresentationFormat>
  <Paragraphs>311</Paragraphs>
  <Slides>34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Linux Biolinum</vt:lpstr>
      <vt:lpstr>Segoe UI</vt:lpstr>
      <vt:lpstr>Office Theme</vt:lpstr>
      <vt:lpstr>Worksheet</vt:lpstr>
      <vt:lpstr>Service Point Placement By  Customer Geolocation Clustering </vt:lpstr>
      <vt:lpstr>Service Point Placement By  Customer Geolocation Clustering</vt:lpstr>
      <vt:lpstr>Literature Review</vt:lpstr>
      <vt:lpstr>Maximal Covering Location Problem </vt:lpstr>
      <vt:lpstr>Distance as Quality of Service</vt:lpstr>
      <vt:lpstr>Service Point Placement By  Customer Geolocation Clustering</vt:lpstr>
      <vt:lpstr>Initial Population</vt:lpstr>
      <vt:lpstr>Initial Population</vt:lpstr>
      <vt:lpstr>Initial Population</vt:lpstr>
      <vt:lpstr>Initial Population</vt:lpstr>
      <vt:lpstr>Initial Population</vt:lpstr>
      <vt:lpstr>Sample Population Map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Evaluation</vt:lpstr>
      <vt:lpstr>PowerPoint Presentation</vt:lpstr>
      <vt:lpstr>Comparison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Point Placement By  Customer Geolocation Clustering </vt:lpstr>
      <vt:lpstr>PowerPoint Presentation</vt:lpstr>
      <vt:lpstr>Service Point Placement By  Customer Geolocation Clustering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Constantia Malekkou</dc:creator>
  <cp:lastModifiedBy>Constantia Malekkou</cp:lastModifiedBy>
  <cp:revision>47</cp:revision>
  <cp:lastPrinted>2023-06-07T04:57:49Z</cp:lastPrinted>
  <dcterms:created xsi:type="dcterms:W3CDTF">2023-04-14T08:39:23Z</dcterms:created>
  <dcterms:modified xsi:type="dcterms:W3CDTF">2023-06-10T05:42:48Z</dcterms:modified>
</cp:coreProperties>
</file>